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</p:sldIdLst>
  <p:sldSz cx="18288000" cy="10287000"/>
  <p:notesSz cx="18288000" cy="10287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9" autoAdjust="0"/>
    <p:restoredTop sz="94660"/>
  </p:normalViewPr>
  <p:slideViewPr>
    <p:cSldViewPr>
      <p:cViewPr varScale="1">
        <p:scale>
          <a:sx n="70" d="100"/>
          <a:sy n="70" d="100"/>
        </p:scale>
        <p:origin x="81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/>
          <a:lstStyle>
            <a:lvl1pPr>
              <a:defRPr sz="7250" b="1" i="0">
                <a:solidFill>
                  <a:srgbClr val="0C79EE"/>
                </a:solidFill>
                <a:latin typeface="MicrogrammaExtDBol"/>
                <a:cs typeface="MicrogrammaExtDBol"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4" name="Holder 4">
            <a:extLst>
              <a:ext uri="{FF2B5EF4-FFF2-40B4-BE49-F238E27FC236}">
                <a16:creationId xmlns:a16="http://schemas.microsoft.com/office/drawing/2014/main" id="{2C393EB1-44F8-B6C4-FA00-4ADA2387F40B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Holder 5">
            <a:extLst>
              <a:ext uri="{FF2B5EF4-FFF2-40B4-BE49-F238E27FC236}">
                <a16:creationId xmlns:a16="http://schemas.microsoft.com/office/drawing/2014/main" id="{6DB40010-4289-7CCD-2B2D-AD73234281E6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03C6A3-35AD-4D33-8C1C-0230FBB08B7B}" type="datetimeFigureOut">
              <a:rPr lang="en-US" altLang="en-US"/>
              <a:pPr/>
              <a:t>8/20/2026</a:t>
            </a:fld>
            <a:endParaRPr lang="en-US" altLang="en-US"/>
          </a:p>
        </p:txBody>
      </p:sp>
      <p:sp>
        <p:nvSpPr>
          <p:cNvPr id="6" name="Holder 6">
            <a:extLst>
              <a:ext uri="{FF2B5EF4-FFF2-40B4-BE49-F238E27FC236}">
                <a16:creationId xmlns:a16="http://schemas.microsoft.com/office/drawing/2014/main" id="{C34BCADA-EFFD-70F3-98F8-0EDFEC8F1DD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7047EF-FCED-4A57-8712-DCE6872F973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94112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7250" b="1" i="0">
                <a:solidFill>
                  <a:srgbClr val="0C79EE"/>
                </a:solidFill>
                <a:latin typeface="MicrogrammaExtDBol"/>
                <a:cs typeface="MicrogrammaExtDBol"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Holder 4">
            <a:extLst>
              <a:ext uri="{FF2B5EF4-FFF2-40B4-BE49-F238E27FC236}">
                <a16:creationId xmlns:a16="http://schemas.microsoft.com/office/drawing/2014/main" id="{0E9247C9-E90C-912A-98CC-DA81C2AF0E72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Holder 5">
            <a:extLst>
              <a:ext uri="{FF2B5EF4-FFF2-40B4-BE49-F238E27FC236}">
                <a16:creationId xmlns:a16="http://schemas.microsoft.com/office/drawing/2014/main" id="{E09E50A7-F90E-DE19-0D33-0C5BDA45DEB5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71DBD2-1047-4276-8506-8F27020F0FFC}" type="datetimeFigureOut">
              <a:rPr lang="en-US" altLang="en-US"/>
              <a:pPr/>
              <a:t>8/20/2026</a:t>
            </a:fld>
            <a:endParaRPr lang="en-US" altLang="en-US"/>
          </a:p>
        </p:txBody>
      </p:sp>
      <p:sp>
        <p:nvSpPr>
          <p:cNvPr id="6" name="Holder 6">
            <a:extLst>
              <a:ext uri="{FF2B5EF4-FFF2-40B4-BE49-F238E27FC236}">
                <a16:creationId xmlns:a16="http://schemas.microsoft.com/office/drawing/2014/main" id="{EEC0BE8D-FA66-7D4D-BBC0-21DF7EBCFC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0DA376-0FF8-4822-80A2-200C5F5DA99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57354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7250" b="1" i="0">
                <a:solidFill>
                  <a:srgbClr val="0C79EE"/>
                </a:solidFill>
                <a:latin typeface="MicrogrammaExtDBol"/>
                <a:cs typeface="MicrogrammaExtDBol"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Holder 4">
            <a:extLst>
              <a:ext uri="{FF2B5EF4-FFF2-40B4-BE49-F238E27FC236}">
                <a16:creationId xmlns:a16="http://schemas.microsoft.com/office/drawing/2014/main" id="{F8FE64DF-481D-FFD1-D97C-FC0E40ACA562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Holder 5">
            <a:extLst>
              <a:ext uri="{FF2B5EF4-FFF2-40B4-BE49-F238E27FC236}">
                <a16:creationId xmlns:a16="http://schemas.microsoft.com/office/drawing/2014/main" id="{84E169C7-6C7A-AC0D-F857-1BBA04ECFDF5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AF9D1F-9BD6-4FE8-97A5-AAB3C82E2306}" type="datetimeFigureOut">
              <a:rPr lang="en-US" altLang="en-US"/>
              <a:pPr/>
              <a:t>8/20/2026</a:t>
            </a:fld>
            <a:endParaRPr lang="en-US" altLang="en-US"/>
          </a:p>
        </p:txBody>
      </p:sp>
      <p:sp>
        <p:nvSpPr>
          <p:cNvPr id="7" name="Holder 6">
            <a:extLst>
              <a:ext uri="{FF2B5EF4-FFF2-40B4-BE49-F238E27FC236}">
                <a16:creationId xmlns:a16="http://schemas.microsoft.com/office/drawing/2014/main" id="{E26A913A-6478-2227-D66F-8F08BE242D8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70BDD1-E832-4E51-AF0E-821B3AEB592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7403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7250" b="1" i="0">
                <a:solidFill>
                  <a:srgbClr val="0C79EE"/>
                </a:solidFill>
                <a:latin typeface="MicrogrammaExtDBol"/>
                <a:cs typeface="MicrogrammaExtDBol"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Holder 4">
            <a:extLst>
              <a:ext uri="{FF2B5EF4-FFF2-40B4-BE49-F238E27FC236}">
                <a16:creationId xmlns:a16="http://schemas.microsoft.com/office/drawing/2014/main" id="{8BA505D2-27AC-8144-3C14-05C964A643E7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Holder 5">
            <a:extLst>
              <a:ext uri="{FF2B5EF4-FFF2-40B4-BE49-F238E27FC236}">
                <a16:creationId xmlns:a16="http://schemas.microsoft.com/office/drawing/2014/main" id="{708C15C2-2D03-7AB9-3B3B-1002B43A36DA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F92589-F4CF-457B-977A-83DA5CA6B5FE}" type="datetimeFigureOut">
              <a:rPr lang="en-US" altLang="en-US"/>
              <a:pPr/>
              <a:t>8/20/2026</a:t>
            </a:fld>
            <a:endParaRPr lang="en-US" altLang="en-US"/>
          </a:p>
        </p:txBody>
      </p:sp>
      <p:sp>
        <p:nvSpPr>
          <p:cNvPr id="5" name="Holder 6">
            <a:extLst>
              <a:ext uri="{FF2B5EF4-FFF2-40B4-BE49-F238E27FC236}">
                <a16:creationId xmlns:a16="http://schemas.microsoft.com/office/drawing/2014/main" id="{A43A0391-C84C-49C0-6386-15CF565943E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EEB1DC-847A-462C-A0B4-96B85FB6DAD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13342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4">
            <a:extLst>
              <a:ext uri="{FF2B5EF4-FFF2-40B4-BE49-F238E27FC236}">
                <a16:creationId xmlns:a16="http://schemas.microsoft.com/office/drawing/2014/main" id="{CE87A6E7-F1BE-0EA5-1FF2-275237DA3C7E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Holder 5">
            <a:extLst>
              <a:ext uri="{FF2B5EF4-FFF2-40B4-BE49-F238E27FC236}">
                <a16:creationId xmlns:a16="http://schemas.microsoft.com/office/drawing/2014/main" id="{C3B209BC-EC70-EC1D-36BA-4BE87E59478F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DE67A9-5C36-4F52-BD24-7CBDC8DA6BD3}" type="datetimeFigureOut">
              <a:rPr lang="en-US" altLang="en-US"/>
              <a:pPr/>
              <a:t>8/20/2026</a:t>
            </a:fld>
            <a:endParaRPr lang="en-US" altLang="en-US"/>
          </a:p>
        </p:txBody>
      </p:sp>
      <p:sp>
        <p:nvSpPr>
          <p:cNvPr id="4" name="Holder 6">
            <a:extLst>
              <a:ext uri="{FF2B5EF4-FFF2-40B4-BE49-F238E27FC236}">
                <a16:creationId xmlns:a16="http://schemas.microsoft.com/office/drawing/2014/main" id="{0D0A9164-D131-D262-32E5-B929F66DFEB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224C73-0E77-4DC3-8D22-37BEFFFAC1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1059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>
            <a:extLst>
              <a:ext uri="{FF2B5EF4-FFF2-40B4-BE49-F238E27FC236}">
                <a16:creationId xmlns:a16="http://schemas.microsoft.com/office/drawing/2014/main" id="{DA666FEA-A639-CA73-82E7-9F13C6AEB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463" y="3551238"/>
            <a:ext cx="12082462" cy="29987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250" b="1" i="0">
                <a:solidFill>
                  <a:srgbClr val="0C79EE"/>
                </a:solidFill>
                <a:latin typeface="MicrogrammaExtDBol"/>
                <a:cs typeface="MicrogrammaExtDBol"/>
              </a:defRPr>
            </a:lvl1pPr>
          </a:lstStyle>
          <a:p>
            <a:endParaRPr/>
          </a:p>
        </p:txBody>
      </p:sp>
      <p:sp>
        <p:nvSpPr>
          <p:cNvPr id="1027" name="Holder 3">
            <a:extLst>
              <a:ext uri="{FF2B5EF4-FFF2-40B4-BE49-F238E27FC236}">
                <a16:creationId xmlns:a16="http://schemas.microsoft.com/office/drawing/2014/main" id="{0422112E-AB2A-9B02-F390-2995E4FB452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2365375"/>
            <a:ext cx="16459200" cy="678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endParaRPr lang="en-US" altLang="en-US"/>
          </a:p>
        </p:txBody>
      </p:sp>
      <p:sp>
        <p:nvSpPr>
          <p:cNvPr id="1028" name="Holder 4">
            <a:extLst>
              <a:ext uri="{FF2B5EF4-FFF2-40B4-BE49-F238E27FC236}">
                <a16:creationId xmlns:a16="http://schemas.microsoft.com/office/drawing/2014/main" id="{13DA1242-3898-D51A-737B-AEB5D44CF114}"/>
              </a:ext>
            </a:extLst>
          </p:cNvPr>
          <p:cNvSpPr>
            <a:spLocks noGrp="1" noChangeArrowheads="1"/>
          </p:cNvSpPr>
          <p:nvPr>
            <p:ph type="ftr" sz="quarter" idx="5"/>
          </p:nvPr>
        </p:nvSpPr>
        <p:spPr bwMode="auto">
          <a:xfrm>
            <a:off x="6218238" y="9566275"/>
            <a:ext cx="5851525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ctr" eaLnBrk="1" hangingPunct="1">
              <a:defRPr>
                <a:solidFill>
                  <a:srgbClr val="898989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1029" name="Holder 5">
            <a:extLst>
              <a:ext uri="{FF2B5EF4-FFF2-40B4-BE49-F238E27FC236}">
                <a16:creationId xmlns:a16="http://schemas.microsoft.com/office/drawing/2014/main" id="{E872856A-851E-4466-91A6-DCD67529A440}"/>
              </a:ext>
            </a:extLst>
          </p:cNvPr>
          <p:cNvSpPr>
            <a:spLocks noGrp="1" noChangeArrowheads="1"/>
          </p:cNvSpPr>
          <p:nvPr>
            <p:ph type="dt" sz="half" idx="6"/>
          </p:nvPr>
        </p:nvSpPr>
        <p:spPr bwMode="auto">
          <a:xfrm>
            <a:off x="914400" y="9566275"/>
            <a:ext cx="4206875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1" hangingPunct="1">
              <a:defRPr>
                <a:solidFill>
                  <a:srgbClr val="898989"/>
                </a:solidFill>
              </a:defRPr>
            </a:lvl1pPr>
          </a:lstStyle>
          <a:p>
            <a:fld id="{410CE057-AACB-4ED1-B41C-C7791B3200EE}" type="datetimeFigureOut">
              <a:rPr lang="en-US" altLang="en-US"/>
              <a:pPr/>
              <a:t>8/20/2026</a:t>
            </a:fld>
            <a:endParaRPr lang="en-US" altLang="en-US"/>
          </a:p>
        </p:txBody>
      </p:sp>
      <p:sp>
        <p:nvSpPr>
          <p:cNvPr id="1030" name="Holder 6">
            <a:extLst>
              <a:ext uri="{FF2B5EF4-FFF2-40B4-BE49-F238E27FC236}">
                <a16:creationId xmlns:a16="http://schemas.microsoft.com/office/drawing/2014/main" id="{A4559CC9-FD2F-57DA-2204-2C8F15335B5D}"/>
              </a:ext>
            </a:extLst>
          </p:cNvPr>
          <p:cNvSpPr>
            <a:spLocks noGrp="1" noChangeArrowheads="1"/>
          </p:cNvSpPr>
          <p:nvPr>
            <p:ph type="sldNum" sz="quarter" idx="7"/>
          </p:nvPr>
        </p:nvSpPr>
        <p:spPr bwMode="auto">
          <a:xfrm>
            <a:off x="13166725" y="9566275"/>
            <a:ext cx="4206875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r" eaLnBrk="1" hangingPunct="1">
              <a:defRPr>
                <a:solidFill>
                  <a:srgbClr val="898989"/>
                </a:solidFill>
              </a:defRPr>
            </a:lvl1pPr>
          </a:lstStyle>
          <a:p>
            <a:fld id="{B5A6E5EC-A701-4EE7-8112-456548DE2BB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anose="020F0502020204030204" pitchFamily="34" charset="0"/>
        </a:defRPr>
      </a:lvl9pPr>
    </p:titleStyle>
    <p:bodyStyle>
      <a:lvl1pPr algn="l" rtl="0" eaLnBrk="1" fontAlgn="base" hangingPunct="1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fontAlgn="base" hangingPunct="1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fontAlgn="base" hangingPunct="1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fontAlgn="base" hangingPunct="1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fontAlgn="base" hangingPunct="1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457200" eaLnBrk="1" hangingPunct="1">
        <a:defRPr>
          <a:latin typeface="+mn-lt"/>
          <a:ea typeface="+mn-ea"/>
          <a:cs typeface="+mn-cs"/>
        </a:defRPr>
      </a:lvl2pPr>
      <a:lvl3pPr marL="914400" eaLnBrk="1" hangingPunct="1">
        <a:defRPr>
          <a:latin typeface="+mn-lt"/>
          <a:ea typeface="+mn-ea"/>
          <a:cs typeface="+mn-cs"/>
        </a:defRPr>
      </a:lvl3pPr>
      <a:lvl4pPr marL="1371600" eaLnBrk="1" hangingPunct="1">
        <a:defRPr>
          <a:latin typeface="+mn-lt"/>
          <a:ea typeface="+mn-ea"/>
          <a:cs typeface="+mn-cs"/>
        </a:defRPr>
      </a:lvl4pPr>
      <a:lvl5pPr marL="1828800" eaLnBrk="1" hangingPunct="1">
        <a:defRPr>
          <a:latin typeface="+mn-lt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1" name="object 3">
            <a:extLst>
              <a:ext uri="{FF2B5EF4-FFF2-40B4-BE49-F238E27FC236}">
                <a16:creationId xmlns:a16="http://schemas.microsoft.com/office/drawing/2014/main" id="{E0B6270E-3021-DC2A-0899-B65EF6200A5B}"/>
              </a:ext>
            </a:extLst>
          </p:cNvPr>
          <p:cNvGrpSpPr>
            <a:grpSpLocks/>
          </p:cNvGrpSpPr>
          <p:nvPr/>
        </p:nvGrpSpPr>
        <p:grpSpPr bwMode="auto">
          <a:xfrm>
            <a:off x="10366375" y="0"/>
            <a:ext cx="7921625" cy="10287000"/>
            <a:chOff x="10366727" y="0"/>
            <a:chExt cx="7921625" cy="10287000"/>
          </a:xfrm>
        </p:grpSpPr>
        <p:pic>
          <p:nvPicPr>
            <p:cNvPr id="2052" name="object 4">
              <a:extLst>
                <a:ext uri="{FF2B5EF4-FFF2-40B4-BE49-F238E27FC236}">
                  <a16:creationId xmlns:a16="http://schemas.microsoft.com/office/drawing/2014/main" id="{9626E467-0E3A-DE54-B252-6FEBD0F60A3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66727" y="0"/>
              <a:ext cx="7921272" cy="10287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3" name="object 5">
              <a:extLst>
                <a:ext uri="{FF2B5EF4-FFF2-40B4-BE49-F238E27FC236}">
                  <a16:creationId xmlns:a16="http://schemas.microsoft.com/office/drawing/2014/main" id="{3C4BBEAD-89FB-124E-3442-6E0F4CC2BD7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69502" y="7040298"/>
              <a:ext cx="2743353" cy="29323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8E425DC2-D62E-0F5A-89B8-21FD3E3150EA}"/>
              </a:ext>
            </a:extLst>
          </p:cNvPr>
          <p:cNvSpPr txBox="1"/>
          <p:nvPr/>
        </p:nvSpPr>
        <p:spPr>
          <a:xfrm>
            <a:off x="685800" y="1790700"/>
            <a:ext cx="11811000" cy="426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8CF894C-620F-5089-DA46-400A66676A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2600" y="66998"/>
            <a:ext cx="12082462" cy="2231380"/>
          </a:xfrm>
        </p:spPr>
        <p:txBody>
          <a:bodyPr/>
          <a:lstStyle/>
          <a:p>
            <a:r>
              <a:rPr lang="en-US" dirty="0"/>
              <a:t>Advancing Projects Under Eminent Domain Changes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BAAF01A-018D-A859-2243-88BFB3157B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00" y="2365375"/>
            <a:ext cx="16459200" cy="6924973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Dean Loy </a:t>
            </a:r>
            <a:r>
              <a:rPr kumimoji="0" lang="en-US" sz="4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– Director Division of Right of Way, Utilities, and Rails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Shannon Dearing </a:t>
            </a:r>
            <a:r>
              <a:rPr kumimoji="0" lang="en-US" sz="4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– Acquisition Branch Manager Division of Right of Way, Utilities, and Rails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Eric Monhollon </a:t>
            </a:r>
            <a:r>
              <a:rPr kumimoji="0" lang="en-US" sz="4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– Appraisal Branch Manager Division of Right of Way Utilities, and Rails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Jill Pierce </a:t>
            </a:r>
            <a:r>
              <a:rPr kumimoji="0" lang="en-US" sz="4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– KYTC Office of Legal Services Highway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Attorney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John Schleck </a:t>
            </a:r>
            <a:r>
              <a:rPr kumimoji="0" lang="en-US" sz="4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– KYTC Louisville District Right of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Way Agent IV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ject 2">
            <a:extLst>
              <a:ext uri="{FF2B5EF4-FFF2-40B4-BE49-F238E27FC236}">
                <a16:creationId xmlns:a16="http://schemas.microsoft.com/office/drawing/2014/main" id="{C1CB5055-6AB7-949B-6287-7FEF54070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16388" cy="333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object 3">
            <a:extLst>
              <a:ext uri="{FF2B5EF4-FFF2-40B4-BE49-F238E27FC236}">
                <a16:creationId xmlns:a16="http://schemas.microsoft.com/office/drawing/2014/main" id="{A9125C1C-2231-5E9F-1E48-55CF02492D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9088" y="79375"/>
            <a:ext cx="5268912" cy="1020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object 4">
            <a:extLst>
              <a:ext uri="{FF2B5EF4-FFF2-40B4-BE49-F238E27FC236}">
                <a16:creationId xmlns:a16="http://schemas.microsoft.com/office/drawing/2014/main" id="{CF76FD4C-0384-E593-674E-B49A045FE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13" y="7502525"/>
            <a:ext cx="2239962" cy="239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529BE0EE-C628-67D4-FB8D-D08EAC3C59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0" y="342899"/>
            <a:ext cx="13716000" cy="2743201"/>
          </a:xfrm>
        </p:spPr>
        <p:txBody>
          <a:bodyPr/>
          <a:lstStyle/>
          <a:p>
            <a:r>
              <a:rPr lang="en-US" sz="5000" dirty="0"/>
              <a:t>Item #: 5-10068.00</a:t>
            </a:r>
            <a:br>
              <a:rPr lang="en-US" sz="5000" dirty="0"/>
            </a:br>
            <a:r>
              <a:rPr lang="en-US" sz="5000" dirty="0"/>
              <a:t> </a:t>
            </a:r>
            <a:r>
              <a:rPr lang="en-US" sz="4500" dirty="0"/>
              <a:t>I-65 over Jacob/Broadway/Gray Streets</a:t>
            </a:r>
            <a:br>
              <a:rPr lang="en-US" sz="4500" dirty="0"/>
            </a:br>
            <a:r>
              <a:rPr lang="en-US" sz="4500" dirty="0"/>
              <a:t>Parcel 500</a:t>
            </a:r>
            <a:br>
              <a:rPr lang="en-US" dirty="0"/>
            </a:b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46FD0C-902D-547C-DE5A-B34F49A84D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00" y="2784475"/>
            <a:ext cx="15468600" cy="5503045"/>
          </a:xfrm>
        </p:spPr>
        <p:txBody>
          <a:bodyPr/>
          <a:lstStyle/>
          <a:p>
            <a:pPr marL="0" marR="0">
              <a:buNone/>
            </a:pPr>
            <a:r>
              <a:rPr lang="en-US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</a:t>
            </a:r>
            <a:endParaRPr lang="en-US" sz="34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marL="342900" marR="0" lvl="0" indent="-342900">
              <a:buFont typeface="Symbol" panose="05050102010706020507" pitchFamily="18" charset="2"/>
              <a:buChar char=""/>
            </a:pPr>
            <a:r>
              <a:rPr lang="en-US" sz="3400" u="sng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6 Owners  (3 Trusts &amp; 3 LLCs) / 3 Lessees – March/April 2026</a:t>
            </a:r>
          </a:p>
          <a:p>
            <a:pPr marL="0" marR="0">
              <a:buNone/>
            </a:pPr>
            <a:r>
              <a:rPr lang="en-US" sz="3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</a:t>
            </a:r>
          </a:p>
          <a:p>
            <a:pPr marL="342900" marR="0" lvl="0" indent="-342900">
              <a:buFont typeface="Symbol" panose="05050102010706020507" pitchFamily="18" charset="2"/>
              <a:buChar char=""/>
            </a:pPr>
            <a:r>
              <a:rPr lang="en-US" sz="3400" u="sng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Appraisal - Commercial Income Approach </a:t>
            </a:r>
          </a:p>
          <a:p>
            <a:pPr marR="0" lvl="0"/>
            <a:endParaRPr lang="en-US" sz="34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marL="342900" marR="0" lvl="0" indent="-342900">
              <a:buFont typeface="Symbol" panose="05050102010706020507" pitchFamily="18" charset="2"/>
              <a:buChar char=""/>
            </a:pPr>
            <a:r>
              <a:rPr lang="en-US" sz="3400" u="sng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HB542 – April 2026</a:t>
            </a:r>
            <a:endParaRPr lang="en-US" sz="34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marL="0" marR="0">
              <a:buNone/>
            </a:pPr>
            <a:r>
              <a:rPr lang="en-US" sz="3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</a:t>
            </a:r>
          </a:p>
          <a:p>
            <a:pPr marL="342900" marR="0" lvl="0" indent="-342900">
              <a:buFont typeface="Symbol" panose="05050102010706020507" pitchFamily="18" charset="2"/>
              <a:buChar char=""/>
            </a:pPr>
            <a:r>
              <a:rPr lang="en-US" sz="3400" u="sng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Finalized Appraisal - Offer to Purchase – ROE Signing – May/June 2026</a:t>
            </a:r>
            <a:endParaRPr lang="en-US" sz="34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marL="342900" marR="0" lvl="0" indent="-342900">
              <a:buFont typeface="Symbol" panose="05050102010706020507" pitchFamily="18" charset="2"/>
              <a:buChar char=""/>
            </a:pPr>
            <a:endParaRPr lang="en-US" sz="2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object 2">
            <a:extLst>
              <a:ext uri="{FF2B5EF4-FFF2-40B4-BE49-F238E27FC236}">
                <a16:creationId xmlns:a16="http://schemas.microsoft.com/office/drawing/2014/main" id="{856328BA-C994-5CD3-5ED9-BD9E88C47716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6713538" cy="5448300"/>
            <a:chOff x="0" y="0"/>
            <a:chExt cx="7421880" cy="6022975"/>
          </a:xfrm>
        </p:grpSpPr>
        <p:pic>
          <p:nvPicPr>
            <p:cNvPr id="5123" name="object 3">
              <a:extLst>
                <a:ext uri="{FF2B5EF4-FFF2-40B4-BE49-F238E27FC236}">
                  <a16:creationId xmlns:a16="http://schemas.microsoft.com/office/drawing/2014/main" id="{D35D81B0-FA84-22EC-4295-5F937C8526E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7421613" cy="60228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4" name="object 4">
              <a:extLst>
                <a:ext uri="{FF2B5EF4-FFF2-40B4-BE49-F238E27FC236}">
                  <a16:creationId xmlns:a16="http://schemas.microsoft.com/office/drawing/2014/main" id="{AAE4F2A8-434B-F112-D318-C26F197C961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2845" y="153723"/>
              <a:ext cx="2743356" cy="29323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726D7DB0-185A-C344-A9A8-80CBE27D0DBE}"/>
              </a:ext>
            </a:extLst>
          </p:cNvPr>
          <p:cNvSpPr txBox="1"/>
          <p:nvPr/>
        </p:nvSpPr>
        <p:spPr>
          <a:xfrm>
            <a:off x="6175093" y="657225"/>
            <a:ext cx="6934200" cy="12080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7250" b="1" i="0" u="none" strike="noStrike" kern="0" cap="none" spc="0" normalizeH="0" baseline="0" noProof="0" dirty="0">
                <a:ln>
                  <a:noFill/>
                </a:ln>
                <a:solidFill>
                  <a:srgbClr val="0C79EE"/>
                </a:solidFill>
                <a:effectLst/>
                <a:uLnTx/>
                <a:uFillTx/>
                <a:latin typeface="MicrogrammaExtDBol"/>
                <a:ea typeface="+mj-ea"/>
              </a:rPr>
              <a:t>Before and After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134C9E9-8E57-0A78-27F5-4302923F7D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1880" y="3657845"/>
            <a:ext cx="16460627" cy="596240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6Partneringconferencetemplate  -  Read-Only" id="{112FDCAA-A625-41D4-B421-DE67EC26B276}" vid="{174DE362-EA17-4432-A613-5AD9C793B4F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0F30E28F43D84881B1E447717B93F8" ma:contentTypeVersion="8" ma:contentTypeDescription="Create a new document." ma:contentTypeScope="" ma:versionID="ac7a048db13a328c88eb3bd8876552f7">
  <xsd:schema xmlns:xsd="http://www.w3.org/2001/XMLSchema" xmlns:xs="http://www.w3.org/2001/XMLSchema" xmlns:p="http://schemas.microsoft.com/office/2006/metadata/properties" xmlns:ns2="b47a5aad-adfb-4dac-9d3f-47090e67d565" xmlns:ns3="9c16dc54-5a24-4afd-a61c-664ec7eab416" targetNamespace="http://schemas.microsoft.com/office/2006/metadata/properties" ma:root="true" ma:fieldsID="05ef1fb50c3bd5231898c81644cb9619" ns2:_="" ns3:_="">
    <xsd:import namespace="b47a5aad-adfb-4dac-9d3f-47090e67d565"/>
    <xsd:import namespace="9c16dc54-5a24-4afd-a61c-664ec7eab416"/>
    <xsd:element name="properties">
      <xsd:complexType>
        <xsd:sequence>
          <xsd:element name="documentManagement">
            <xsd:complexType>
              <xsd:all>
                <xsd:element ref="ns2:Speakers" minOccurs="0"/>
                <xsd:element ref="ns2:Day" minOccurs="0"/>
                <xsd:element ref="ns2:Year" minOccurs="0"/>
                <xsd:element ref="ns2:Section" minOccurs="0"/>
                <xsd:element ref="ns3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7a5aad-adfb-4dac-9d3f-47090e67d565" elementFormDefault="qualified">
    <xsd:import namespace="http://schemas.microsoft.com/office/2006/documentManagement/types"/>
    <xsd:import namespace="http://schemas.microsoft.com/office/infopath/2007/PartnerControls"/>
    <xsd:element name="Speakers" ma:index="4" nillable="true" ma:displayName="Speakers" ma:internalName="Speakers" ma:readOnly="false">
      <xsd:simpleType>
        <xsd:restriction base="dms:Note">
          <xsd:maxLength value="255"/>
        </xsd:restriction>
      </xsd:simpleType>
    </xsd:element>
    <xsd:element name="Day" ma:index="5" nillable="true" ma:displayName="Day" ma:internalName="Day" ma:readOnly="false">
      <xsd:simpleType>
        <xsd:restriction base="dms:Text">
          <xsd:maxLength value="255"/>
        </xsd:restriction>
      </xsd:simpleType>
    </xsd:element>
    <xsd:element name="Year" ma:index="6" nillable="true" ma:displayName="Year" ma:internalName="Year" ma:readOnly="false">
      <xsd:simpleType>
        <xsd:restriction base="dms:Text">
          <xsd:maxLength value="255"/>
        </xsd:restriction>
      </xsd:simpleType>
    </xsd:element>
    <xsd:element name="Section" ma:index="7" nillable="true" ma:displayName="Section" ma:internalName="Section" ma:readOnly="false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16dc54-5a24-4afd-a61c-664ec7eab416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Year xmlns="b47a5aad-adfb-4dac-9d3f-47090e67d565">2026</Year>
    <Day xmlns="b47a5aad-adfb-4dac-9d3f-47090e67d565">Thursday</Day>
    <Speakers xmlns="b47a5aad-adfb-4dac-9d3f-47090e67d565">Tom Boykin, Jill Pierce, John Schleck, Dean Loy, Shannon Dearing, Eric Monhollon</Speakers>
    <Section xmlns="b47a5aad-adfb-4dac-9d3f-47090e67d565">10:50, 3:50</Section>
  </documentManagement>
</p:properties>
</file>

<file path=customXml/itemProps1.xml><?xml version="1.0" encoding="utf-8"?>
<ds:datastoreItem xmlns:ds="http://schemas.openxmlformats.org/officeDocument/2006/customXml" ds:itemID="{098BFA39-0998-404B-BF43-B79F833F7043}"/>
</file>

<file path=customXml/itemProps2.xml><?xml version="1.0" encoding="utf-8"?>
<ds:datastoreItem xmlns:ds="http://schemas.openxmlformats.org/officeDocument/2006/customXml" ds:itemID="{F86369CD-DE8E-4260-A6EF-DC534D411036}"/>
</file>

<file path=customXml/itemProps3.xml><?xml version="1.0" encoding="utf-8"?>
<ds:datastoreItem xmlns:ds="http://schemas.openxmlformats.org/officeDocument/2006/customXml" ds:itemID="{39D5CE6E-8945-43C9-90C2-F75CE3D07700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135</Words>
  <Application>Microsoft Office PowerPoint</Application>
  <PresentationFormat>Custom</PresentationFormat>
  <Paragraphs>18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Aptos</vt:lpstr>
      <vt:lpstr>Arial</vt:lpstr>
      <vt:lpstr>Calibri</vt:lpstr>
      <vt:lpstr>MicrogrammaExtDBol</vt:lpstr>
      <vt:lpstr>Symbol</vt:lpstr>
      <vt:lpstr>Office Theme</vt:lpstr>
      <vt:lpstr>Advancing Projects Under Eminent Domain Changes </vt:lpstr>
      <vt:lpstr>Item #: 5-10068.00  I-65 over Jacob/Broadway/Gray Streets Parcel 500 </vt:lpstr>
      <vt:lpstr>PowerPoint Presentation</vt:lpstr>
    </vt:vector>
  </TitlesOfParts>
  <Company>Commonwealth of Technology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Jones, Karen G (KYTC)</dc:creator>
  <cp:lastModifiedBy>Willian, Samantha K (KYTC)</cp:lastModifiedBy>
  <cp:revision>3</cp:revision>
  <dcterms:created xsi:type="dcterms:W3CDTF">2026-07-13T14:47:13Z</dcterms:created>
  <dcterms:modified xsi:type="dcterms:W3CDTF">2026-08-20T17:47:55Z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StructuredOutput v10.0.19912.1</vt:lpwstr>
  </property>
  <property fmtid="{D5CDD505-2E9C-101B-9397-08002B2CF9AE}" pid="3" name="Created">
    <vt:filetime>2026-07-13T00:00:00Z</vt:filetime>
  </property>
  <property fmtid="{D5CDD505-2E9C-101B-9397-08002B2CF9AE}" pid="4" name="CreationClient">
    <vt:lpwstr>authoring</vt:lpwstr>
  </property>
  <property fmtid="{D5CDD505-2E9C-101B-9397-08002B2CF9AE}" pid="5" name="Creator">
    <vt:lpwstr>Adobe Express</vt:lpwstr>
  </property>
  <property fmtid="{D5CDD505-2E9C-101B-9397-08002B2CF9AE}" pid="6" name="LastSaved">
    <vt:filetime>2026-07-13T00:00:00Z</vt:filetime>
  </property>
  <property fmtid="{D5CDD505-2E9C-101B-9397-08002B2CF9AE}" pid="7" name="Producer">
    <vt:lpwstr>Adobe Express</vt:lpwstr>
  </property>
  <property fmtid="{D5CDD505-2E9C-101B-9397-08002B2CF9AE}" pid="8" name="ContentTypeId">
    <vt:lpwstr>0x0101009E0F30E28F43D84881B1E447717B93F8</vt:lpwstr>
  </property>
</Properties>
</file>